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63" r:id="rId3"/>
    <p:sldId id="259" r:id="rId4"/>
    <p:sldId id="264" r:id="rId5"/>
    <p:sldId id="258" r:id="rId6"/>
    <p:sldId id="266" r:id="rId7"/>
    <p:sldId id="267" r:id="rId8"/>
    <p:sldId id="265" r:id="rId9"/>
    <p:sldId id="260" r:id="rId10"/>
    <p:sldId id="257" r:id="rId11"/>
    <p:sldId id="270" r:id="rId12"/>
    <p:sldId id="272" r:id="rId13"/>
    <p:sldId id="273" r:id="rId14"/>
    <p:sldId id="274" r:id="rId15"/>
    <p:sldId id="269" r:id="rId16"/>
    <p:sldId id="275" r:id="rId17"/>
    <p:sldId id="261" r:id="rId18"/>
    <p:sldId id="262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7579F5-0B11-444F-87D6-1C2967D34305}" type="datetimeFigureOut">
              <a:rPr lang="en-US" smtClean="0"/>
              <a:t>7/21/2011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9E9FE1-0111-4DB3-BAC0-1A7BC78FB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1390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9E9FE1-0111-4DB3-BAC0-1A7BC78FBCE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0103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9E9FE1-0111-4DB3-BAC0-1A7BC78FBCE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391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DB811-30E6-4980-8D59-BA730E43D25D}" type="datetimeFigureOut">
              <a:rPr lang="en-US" smtClean="0"/>
              <a:t>7/21/2011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B8FE6-2AD6-4E68-B1E2-4E437AC47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155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DB811-30E6-4980-8D59-BA730E43D25D}" type="datetimeFigureOut">
              <a:rPr lang="en-US" smtClean="0"/>
              <a:t>7/21/2011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B8FE6-2AD6-4E68-B1E2-4E437AC47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714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DB811-30E6-4980-8D59-BA730E43D25D}" type="datetimeFigureOut">
              <a:rPr lang="en-US" smtClean="0"/>
              <a:t>7/21/2011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B8FE6-2AD6-4E68-B1E2-4E437AC47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816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DB811-30E6-4980-8D59-BA730E43D25D}" type="datetimeFigureOut">
              <a:rPr lang="en-US" smtClean="0"/>
              <a:t>7/21/2011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B8FE6-2AD6-4E68-B1E2-4E437AC47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037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DB811-30E6-4980-8D59-BA730E43D25D}" type="datetimeFigureOut">
              <a:rPr lang="en-US" smtClean="0"/>
              <a:t>7/21/2011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B8FE6-2AD6-4E68-B1E2-4E437AC47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490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DB811-30E6-4980-8D59-BA730E43D25D}" type="datetimeFigureOut">
              <a:rPr lang="en-US" smtClean="0"/>
              <a:t>7/21/2011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B8FE6-2AD6-4E68-B1E2-4E437AC47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542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DB811-30E6-4980-8D59-BA730E43D25D}" type="datetimeFigureOut">
              <a:rPr lang="en-US" smtClean="0"/>
              <a:t>7/21/2011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B8FE6-2AD6-4E68-B1E2-4E437AC47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333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DB811-30E6-4980-8D59-BA730E43D25D}" type="datetimeFigureOut">
              <a:rPr lang="en-US" smtClean="0"/>
              <a:t>7/21/2011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B8FE6-2AD6-4E68-B1E2-4E437AC47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071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DB811-30E6-4980-8D59-BA730E43D25D}" type="datetimeFigureOut">
              <a:rPr lang="en-US" smtClean="0"/>
              <a:t>7/21/2011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B8FE6-2AD6-4E68-B1E2-4E437AC47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52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DB811-30E6-4980-8D59-BA730E43D25D}" type="datetimeFigureOut">
              <a:rPr lang="en-US" smtClean="0"/>
              <a:t>7/21/2011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B8FE6-2AD6-4E68-B1E2-4E437AC47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558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DB811-30E6-4980-8D59-BA730E43D25D}" type="datetimeFigureOut">
              <a:rPr lang="en-US" smtClean="0"/>
              <a:t>7/21/2011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B8FE6-2AD6-4E68-B1E2-4E437AC47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16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CDB811-30E6-4980-8D59-BA730E43D25D}" type="datetimeFigureOut">
              <a:rPr lang="en-US" smtClean="0"/>
              <a:t>7/21/2011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DB8FE6-2AD6-4E68-B1E2-4E437AC47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008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google.com/help/features.html#stock" TargetMode="External"/><Relationship Id="rId3" Type="http://schemas.openxmlformats.org/officeDocument/2006/relationships/hyperlink" Target="http://www.google.com/advanced_search.html" TargetMode="External"/><Relationship Id="rId7" Type="http://schemas.openxmlformats.org/officeDocument/2006/relationships/hyperlink" Target="http://www.google.com/help/features.html#maps" TargetMode="External"/><Relationship Id="rId12" Type="http://schemas.openxmlformats.org/officeDocument/2006/relationships/hyperlink" Target="http://help.live.com/help.aspx?project=wl_searchv1&amp;market=en-us&amp;querytype=topic&amp;query=wl_search_ref_instantanswers.htm" TargetMode="External"/><Relationship Id="rId2" Type="http://schemas.openxmlformats.org/officeDocument/2006/relationships/hyperlink" Target="http://www.google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oogle.com/help/features.html#calculator" TargetMode="External"/><Relationship Id="rId11" Type="http://schemas.openxmlformats.org/officeDocument/2006/relationships/hyperlink" Target="http://www.bing.com/search?q=&amp;go=&amp;qs=n&amp;qb=1&amp;FORM=AXRE" TargetMode="External"/><Relationship Id="rId5" Type="http://schemas.openxmlformats.org/officeDocument/2006/relationships/hyperlink" Target="http://www.google.com/language_tools" TargetMode="External"/><Relationship Id="rId10" Type="http://schemas.openxmlformats.org/officeDocument/2006/relationships/hyperlink" Target="http://www.bing.com/" TargetMode="External"/><Relationship Id="rId4" Type="http://schemas.openxmlformats.org/officeDocument/2006/relationships/hyperlink" Target="http://www.google.com/help/operators.html" TargetMode="External"/><Relationship Id="rId9" Type="http://schemas.openxmlformats.org/officeDocument/2006/relationships/hyperlink" Target="http://www.google.com/help/features.html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news.ask.com/news" TargetMode="External"/><Relationship Id="rId2" Type="http://schemas.openxmlformats.org/officeDocument/2006/relationships/hyperlink" Target="http://www.ask.com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ask.com/settings?o=0&amp;l=dir#askeraser" TargetMode="External"/><Relationship Id="rId4" Type="http://schemas.openxmlformats.org/officeDocument/2006/relationships/hyperlink" Target="http://www.ask.com/videos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zapmeta.com/" TargetMode="External"/><Relationship Id="rId2" Type="http://schemas.openxmlformats.org/officeDocument/2006/relationships/hyperlink" Target="http://ixquick.com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://about.com/" TargetMode="External"/><Relationship Id="rId3" Type="http://schemas.openxmlformats.org/officeDocument/2006/relationships/hyperlink" Target="http://news.yahoo.com/" TargetMode="External"/><Relationship Id="rId7" Type="http://schemas.openxmlformats.org/officeDocument/2006/relationships/hyperlink" Target="http://shopping.yahoo.com/" TargetMode="External"/><Relationship Id="rId2" Type="http://schemas.openxmlformats.org/officeDocument/2006/relationships/hyperlink" Target="http://dir.yahoo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eather.yahoo.com/" TargetMode="External"/><Relationship Id="rId5" Type="http://schemas.openxmlformats.org/officeDocument/2006/relationships/hyperlink" Target="http://maps.yahoo.com/" TargetMode="External"/><Relationship Id="rId4" Type="http://schemas.openxmlformats.org/officeDocument/2006/relationships/hyperlink" Target="http://sports.yahoo.com/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infomine.ucr.edu/cgi-bin/search" TargetMode="External"/><Relationship Id="rId2" Type="http://schemas.openxmlformats.org/officeDocument/2006/relationships/hyperlink" Target="http://infomine.ucr.edu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ics4learning.com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../weebly.pdf" TargetMode="External"/><Relationship Id="rId2" Type="http://schemas.openxmlformats.org/officeDocument/2006/relationships/hyperlink" Target="society%20checklist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edublogs.org/" TargetMode="External"/><Relationship Id="rId4" Type="http://schemas.openxmlformats.org/officeDocument/2006/relationships/hyperlink" Target="http://www.alphaiotaphotos.blogspot.com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etsmartz.org/" TargetMode="External"/><Relationship Id="rId2" Type="http://schemas.openxmlformats.org/officeDocument/2006/relationships/hyperlink" Target="http://www.netlingo.com/acronyms.php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hyperlink" Target="http://www.noslang.com/top20.php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ropbox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685800"/>
            <a:ext cx="7772400" cy="1470025"/>
          </a:xfrm>
        </p:spPr>
        <p:txBody>
          <a:bodyPr>
            <a:normAutofit/>
          </a:bodyPr>
          <a:lstStyle/>
          <a:p>
            <a:r>
              <a:rPr lang="en-US" sz="6000" dirty="0" smtClean="0">
                <a:solidFill>
                  <a:schemeClr val="accent2"/>
                </a:solidFill>
              </a:rPr>
              <a:t>Love at First Byte</a:t>
            </a:r>
            <a:endParaRPr lang="en-US" sz="6000" dirty="0">
              <a:solidFill>
                <a:schemeClr val="accent2"/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2052470" y="2057629"/>
            <a:ext cx="4800258" cy="3657143"/>
            <a:chOff x="2514600" y="3048000"/>
            <a:chExt cx="4800258" cy="3657143"/>
          </a:xfrm>
        </p:grpSpPr>
        <p:pic>
          <p:nvPicPr>
            <p:cNvPr id="1027" name="Picture 3" descr="C:\Users\Tamara Home\AppData\Local\Microsoft\Windows\Temporary Internet Files\Content.IE5\QLD1P320\MC900441341[1]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4600" y="3048000"/>
              <a:ext cx="3657143" cy="36571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" name="Picture 2" descr="C:\Users\Tamara Home\AppData\Local\Microsoft\Windows\Temporary Internet Files\Content.IE5\P9GHY58R\MC900433867[1]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86286" y="4648200"/>
              <a:ext cx="1828572" cy="18285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8" name="Picture 4" descr="C:\Users\Tamara Home\AppData\Local\Microsoft\Windows\Temporary Internet Files\Content.IE5\PT0VBT3P\MP900433140[1].jpg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29200" y="3930541"/>
              <a:ext cx="1676400" cy="14353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" name="TextBox 3"/>
          <p:cNvSpPr txBox="1"/>
          <p:nvPr/>
        </p:nvSpPr>
        <p:spPr>
          <a:xfrm>
            <a:off x="304800" y="6096000"/>
            <a:ext cx="82584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J-Jay </a:t>
            </a:r>
            <a:r>
              <a:rPr lang="en-US" dirty="0" err="1" smtClean="0"/>
              <a:t>Pechta</a:t>
            </a:r>
            <a:r>
              <a:rPr lang="en-US" dirty="0" smtClean="0"/>
              <a:t> jpechta.dkg.comcast.net and Tamara Webster websterlawton@gmail.com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3644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Search Engines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Available search engines</a:t>
            </a:r>
          </a:p>
          <a:p>
            <a:pPr lvl="1"/>
            <a:r>
              <a:rPr lang="en-US" dirty="0" err="1" smtClean="0"/>
              <a:t>Metasearch</a:t>
            </a:r>
            <a:r>
              <a:rPr lang="en-US" dirty="0" smtClean="0"/>
              <a:t> engines</a:t>
            </a:r>
          </a:p>
          <a:p>
            <a:pPr lvl="1"/>
            <a:r>
              <a:rPr lang="en-US" dirty="0" smtClean="0"/>
              <a:t>Directories</a:t>
            </a:r>
          </a:p>
          <a:p>
            <a:pPr lvl="1"/>
            <a:r>
              <a:rPr lang="en-US" dirty="0" smtClean="0"/>
              <a:t>Journal directories and academic searches</a:t>
            </a:r>
          </a:p>
        </p:txBody>
      </p:sp>
    </p:spTree>
    <p:extLst>
      <p:ext uri="{BB962C8B-B14F-4D97-AF65-F5344CB8AC3E}">
        <p14:creationId xmlns:p14="http://schemas.microsoft.com/office/powerpoint/2010/main" val="4283765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09600" y="314325"/>
          <a:ext cx="7924800" cy="6175375"/>
        </p:xfrm>
        <a:graphic>
          <a:graphicData uri="http://schemas.openxmlformats.org/drawingml/2006/table">
            <a:tbl>
              <a:tblPr/>
              <a:tblGrid>
                <a:gridCol w="990600"/>
                <a:gridCol w="1752600"/>
                <a:gridCol w="1371600"/>
                <a:gridCol w="1524000"/>
                <a:gridCol w="2286000"/>
              </a:tblGrid>
              <a:tr h="291218">
                <a:tc gridSpan="5"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Selected Internet Search Engines</a:t>
                      </a:r>
                    </a:p>
                  </a:txBody>
                  <a:tcPr marL="23685" marR="23685" marT="23686" marB="236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5065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Search Engine</a:t>
                      </a:r>
                    </a:p>
                  </a:txBody>
                  <a:tcPr marL="23685" marR="23685" marT="23686" marB="236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9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Database</a:t>
                      </a:r>
                    </a:p>
                  </a:txBody>
                  <a:tcPr marL="23685" marR="23685" marT="23686" marB="236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9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Advanced</a:t>
                      </a:r>
                      <a:r>
                        <a:rPr lang="en-US" sz="16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/</a:t>
                      </a:r>
                    </a:p>
                    <a:p>
                      <a:pPr algn="ctr"/>
                      <a:r>
                        <a:rPr lang="en-US" sz="16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Boolean</a:t>
                      </a:r>
                      <a:endParaRPr lang="en-US" sz="16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</a:endParaRPr>
                    </a:p>
                  </a:txBody>
                  <a:tcPr marL="23685" marR="23685" marT="23686" marB="236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9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Other search options</a:t>
                      </a:r>
                    </a:p>
                  </a:txBody>
                  <a:tcPr marL="23685" marR="23685" marT="23686" marB="236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9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Miscellaneous</a:t>
                      </a:r>
                    </a:p>
                  </a:txBody>
                  <a:tcPr marL="23685" marR="23685" marT="23686" marB="236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9F2"/>
                    </a:solidFill>
                  </a:tcPr>
                </a:tc>
              </a:tr>
              <a:tr h="3193696">
                <a:tc>
                  <a:txBody>
                    <a:bodyPr/>
                    <a:lstStyle/>
                    <a:p>
                      <a:pPr algn="l"/>
                      <a:r>
                        <a:rPr lang="en-US" sz="16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hlinkClick r:id="rId2"/>
                        </a:rPr>
                        <a:t>Google</a:t>
                      </a:r>
                      <a:r>
                        <a:rPr lang="en-US" sz="16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/>
                      </a:r>
                      <a:br>
                        <a:rPr lang="en-US" sz="16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</a:br>
                      <a:r>
                        <a:rPr lang="en-US" sz="16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google.com</a:t>
                      </a:r>
                      <a:br>
                        <a:rPr lang="en-US" sz="16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</a:br>
                      <a:r>
                        <a:rPr lang="en-US" sz="16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hlinkClick r:id="rId3"/>
                        </a:rPr>
                        <a:t>Advanced Search</a:t>
                      </a:r>
                      <a:r>
                        <a:rPr lang="en-US" sz="16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/>
                      </a:r>
                      <a:br>
                        <a:rPr lang="en-US" sz="16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</a:br>
                      <a:r>
                        <a:rPr lang="en-US" sz="16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Ranks based on popularity (# of pages linked to)</a:t>
                      </a:r>
                    </a:p>
                  </a:txBody>
                  <a:tcPr marL="11842" marR="11842" marT="11842" marB="118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Full text of web pages and other documents on the web.</a:t>
                      </a:r>
                    </a:p>
                  </a:txBody>
                  <a:tcPr marL="11842" marR="11842" marT="11842" marB="118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AND </a:t>
                      </a:r>
                      <a:r>
                        <a:rPr lang="en-US" sz="1600" b="1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(default)</a:t>
                      </a:r>
                      <a:r>
                        <a:rPr lang="en-US" sz="16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/>
                      </a:r>
                      <a:br>
                        <a:rPr lang="en-US" sz="16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</a:br>
                      <a:r>
                        <a:rPr lang="en-US" sz="16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OR </a:t>
                      </a:r>
                      <a:r>
                        <a:rPr lang="en-US" sz="1600" b="1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(capitalized)</a:t>
                      </a:r>
                      <a:r>
                        <a:rPr lang="en-US" sz="16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/>
                      </a:r>
                      <a:br>
                        <a:rPr lang="en-US" sz="16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</a:br>
                      <a:r>
                        <a:rPr lang="en-US" sz="16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- to remove words or phrases.</a:t>
                      </a:r>
                      <a:br>
                        <a:rPr lang="en-US" sz="16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</a:br>
                      <a:r>
                        <a:rPr lang="en-US" sz="16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+ to include common words</a:t>
                      </a:r>
                    </a:p>
                  </a:txBody>
                  <a:tcPr marL="11842" marR="11842" marT="11842" marB="118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* wildcard to replace word(s) (to * or * )</a:t>
                      </a:r>
                      <a:br>
                        <a:rPr lang="en-US" sz="16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</a:br>
                      <a:r>
                        <a:rPr lang="en-US" sz="16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No truncation. Quotes for phrase. Stems some words (+ to turn off). Fields: intitle:, site:, inurl:, filetype: </a:t>
                      </a:r>
                      <a:r>
                        <a:rPr lang="en-US" sz="16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hlinkClick r:id="rId4"/>
                        </a:rPr>
                        <a:t>more</a:t>
                      </a:r>
                      <a:r>
                        <a:rPr lang="en-US" sz="16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. Similar pages - </a:t>
                      </a:r>
                      <a:r>
                        <a:rPr lang="en-US" sz="1600" b="1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finds related sites.</a:t>
                      </a:r>
                      <a:endParaRPr lang="en-US" sz="1600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11842" marR="11842" marT="11842" marB="118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hlinkClick r:id="rId5"/>
                        </a:rPr>
                        <a:t>Language translations.</a:t>
                      </a:r>
                      <a:r>
                        <a:rPr lang="en-US" sz="16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/>
                      </a:r>
                      <a:br>
                        <a:rPr lang="en-US" sz="16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</a:br>
                      <a:r>
                        <a:rPr lang="en-US" sz="16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~ searches synonyms (~food)</a:t>
                      </a:r>
                      <a:br>
                        <a:rPr lang="en-US" sz="16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</a:br>
                      <a:r>
                        <a:rPr lang="en-US" sz="16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define: finds definitions Tools: </a:t>
                      </a:r>
                      <a:r>
                        <a:rPr lang="en-US" sz="16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hlinkClick r:id="rId6"/>
                        </a:rPr>
                        <a:t>math/equivalents calculator</a:t>
                      </a:r>
                      <a:r>
                        <a:rPr lang="en-US" sz="16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, </a:t>
                      </a:r>
                      <a:r>
                        <a:rPr lang="en-US" sz="16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hlinkClick r:id="rId7"/>
                        </a:rPr>
                        <a:t>maps</a:t>
                      </a:r>
                      <a:r>
                        <a:rPr lang="en-US" sz="16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, </a:t>
                      </a:r>
                      <a:r>
                        <a:rPr lang="en-US" sz="16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hlinkClick r:id="rId8"/>
                        </a:rPr>
                        <a:t>stocks</a:t>
                      </a:r>
                      <a:r>
                        <a:rPr lang="en-US" sz="16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.- </a:t>
                      </a:r>
                      <a:r>
                        <a:rPr lang="en-US" sz="16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hlinkClick r:id="rId9"/>
                        </a:rPr>
                        <a:t>more</a:t>
                      </a:r>
                      <a:endParaRPr lang="en-US" sz="1600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11842" marR="11842" marT="11842" marB="118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5396">
                <a:tc>
                  <a:txBody>
                    <a:bodyPr/>
                    <a:lstStyle/>
                    <a:p>
                      <a:pPr algn="l"/>
                      <a:r>
                        <a:rPr lang="en-US" sz="16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hlinkClick r:id="rId10"/>
                        </a:rPr>
                        <a:t>Bing</a:t>
                      </a:r>
                      <a:r>
                        <a:rPr lang="en-US" sz="16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/>
                      </a:r>
                      <a:br>
                        <a:rPr lang="en-US" sz="16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</a:br>
                      <a:r>
                        <a:rPr lang="en-US" sz="16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bing.com</a:t>
                      </a:r>
                      <a:br>
                        <a:rPr lang="en-US" sz="16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</a:br>
                      <a:r>
                        <a:rPr lang="en-US" sz="16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hlinkClick r:id="rId11"/>
                        </a:rPr>
                        <a:t>Advanced Search</a:t>
                      </a:r>
                      <a:endParaRPr lang="en-US" sz="1600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11842" marR="11842" marT="11842" marB="118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Full text of web pages and other documents on the web. Type up to 150 characters, including spaces, in the search box.</a:t>
                      </a:r>
                    </a:p>
                  </a:txBody>
                  <a:tcPr marL="11842" marR="11842" marT="11842" marB="118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AND </a:t>
                      </a:r>
                      <a:r>
                        <a:rPr lang="en-US" sz="1600" b="1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(default)</a:t>
                      </a:r>
                      <a:r>
                        <a:rPr lang="en-US" sz="16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/>
                      </a:r>
                      <a:br>
                        <a:rPr lang="en-US" sz="16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</a:br>
                      <a:r>
                        <a:rPr lang="en-US" sz="16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OR </a:t>
                      </a:r>
                      <a:r>
                        <a:rPr lang="en-US" sz="1600" b="1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(capitalized)</a:t>
                      </a:r>
                      <a:r>
                        <a:rPr lang="en-US" sz="16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/>
                      </a:r>
                      <a:br>
                        <a:rPr lang="en-US" sz="16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</a:br>
                      <a:r>
                        <a:rPr lang="en-US" sz="1600" b="1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NOT (capitalized)</a:t>
                      </a:r>
                      <a:r>
                        <a:rPr lang="en-US" sz="16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to exclude words</a:t>
                      </a:r>
                    </a:p>
                  </a:txBody>
                  <a:tcPr marL="11842" marR="11842" marT="11842" marB="118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No truncation.</a:t>
                      </a:r>
                      <a:br>
                        <a:rPr lang="en-US" sz="16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</a:br>
                      <a:r>
                        <a:rPr lang="en-US" sz="16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Quotes for phrase.</a:t>
                      </a:r>
                      <a:br>
                        <a:rPr lang="en-US" sz="16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</a:br>
                      <a:r>
                        <a:rPr lang="en-US" sz="16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For dates, type the name of the month instead of the calendar number.</a:t>
                      </a:r>
                    </a:p>
                  </a:txBody>
                  <a:tcPr marL="11842" marR="11842" marT="11842" marB="118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Left panel, suggests related searches and shows search history. Translates similar to Google.</a:t>
                      </a:r>
                      <a:br>
                        <a:rPr 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</a:br>
                      <a:r>
                        <a:rPr 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Use </a:t>
                      </a:r>
                      <a:r>
                        <a:rPr 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hlinkClick r:id="rId12"/>
                        </a:rPr>
                        <a:t>Instant Answers</a:t>
                      </a:r>
                      <a:r>
                        <a:rPr 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for easy field searching.</a:t>
                      </a:r>
                    </a:p>
                  </a:txBody>
                  <a:tcPr marL="11842" marR="11842" marT="11842" marB="118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3400" y="533400"/>
          <a:ext cx="7905751" cy="3694113"/>
        </p:xfrm>
        <a:graphic>
          <a:graphicData uri="http://schemas.openxmlformats.org/drawingml/2006/table">
            <a:tbl>
              <a:tblPr/>
              <a:tblGrid>
                <a:gridCol w="944908"/>
                <a:gridCol w="2320281"/>
                <a:gridCol w="1546854"/>
                <a:gridCol w="1546854"/>
                <a:gridCol w="1546854"/>
              </a:tblGrid>
              <a:tr h="402683">
                <a:tc gridSpan="5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</a:rPr>
                        <a:t>Selected Internet Search Engines</a:t>
                      </a:r>
                    </a:p>
                  </a:txBody>
                  <a:tcPr marL="28645" marR="28645" marT="28647" marB="286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45003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</a:rPr>
                        <a:t>Search Engine</a:t>
                      </a:r>
                    </a:p>
                  </a:txBody>
                  <a:tcPr marL="28645" marR="28645" marT="28647" marB="286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9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</a:rPr>
                        <a:t>Database</a:t>
                      </a:r>
                    </a:p>
                  </a:txBody>
                  <a:tcPr marL="28645" marR="28645" marT="28647" marB="286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9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</a:rPr>
                        <a:t>Advanced/</a:t>
                      </a:r>
                    </a:p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</a:rPr>
                        <a:t>Boolean</a:t>
                      </a:r>
                      <a:endParaRPr lang="en-US" sz="1600" b="1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8645" marR="28645" marT="28647" marB="286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9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</a:rPr>
                        <a:t>Other search options</a:t>
                      </a:r>
                    </a:p>
                  </a:txBody>
                  <a:tcPr marL="28645" marR="28645" marT="28647" marB="286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9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</a:rPr>
                        <a:t>Miscellaneous</a:t>
                      </a:r>
                    </a:p>
                  </a:txBody>
                  <a:tcPr marL="28645" marR="28645" marT="28647" marB="286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9F2"/>
                    </a:solidFill>
                  </a:tcPr>
                </a:tc>
              </a:tr>
              <a:tr h="27464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hlinkClick r:id="rId2"/>
                        </a:rPr>
                        <a:t>Ask.com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</a:br>
                      <a:r>
                        <a:rPr lang="en-US" sz="16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www.ask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com</a:t>
                      </a: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625" marR="95250" marT="38102" marB="381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Ask natural language questions as well as keyword searches. Plus: Images, </a:t>
                      </a:r>
                      <a:r>
                        <a:rPr lang="en-US" sz="16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hlinkClick r:id="rId3"/>
                        </a:rPr>
                        <a:t>News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6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hlinkClick r:id="rId4"/>
                        </a:rPr>
                        <a:t>Video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.</a:t>
                      </a: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625" marR="95250" marT="38102" marB="381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Natural language questions, not Boolean searches.</a:t>
                      </a: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625" marR="95250" marT="38102" marB="381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Right sidebar offers links to related search results and search history.</a:t>
                      </a: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625" marR="95250" marT="38102" marB="381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Provides links to image, news and video searches. Offers </a:t>
                      </a:r>
                      <a:r>
                        <a:rPr lang="en-US" sz="1600" b="1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hlinkClick r:id="rId5"/>
                        </a:rPr>
                        <a:t>AskEraser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, a search privacy feature.</a:t>
                      </a: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625" marR="95250" marT="38102" marB="381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703263" y="573088"/>
          <a:ext cx="7772401" cy="5916612"/>
        </p:xfrm>
        <a:graphic>
          <a:graphicData uri="http://schemas.openxmlformats.org/drawingml/2006/table">
            <a:tbl>
              <a:tblPr/>
              <a:tblGrid>
                <a:gridCol w="1420741"/>
                <a:gridCol w="1332266"/>
                <a:gridCol w="1590393"/>
                <a:gridCol w="1682394"/>
                <a:gridCol w="1746607"/>
              </a:tblGrid>
              <a:tr h="316818">
                <a:tc gridSpan="5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</a:rPr>
                        <a:t>Selected Internet Meta-Search Engines</a:t>
                      </a:r>
                    </a:p>
                  </a:txBody>
                  <a:tcPr marL="21249" marR="21249" marT="21249" marB="212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0178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</a:rPr>
                        <a:t>Meta-Search Engine</a:t>
                      </a:r>
                    </a:p>
                  </a:txBody>
                  <a:tcPr marL="21249" marR="21249" marT="21249" marB="212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9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</a:rPr>
                        <a:t>Database</a:t>
                      </a:r>
                    </a:p>
                  </a:txBody>
                  <a:tcPr marL="21249" marR="21249" marT="21249" marB="212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9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</a:rPr>
                        <a:t>Advanced/</a:t>
                      </a:r>
                    </a:p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</a:rPr>
                        <a:t>Boolean</a:t>
                      </a:r>
                      <a:endParaRPr lang="en-US" sz="1600" b="1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1249" marR="21249" marT="21249" marB="212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9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</a:rPr>
                        <a:t>Other search options</a:t>
                      </a:r>
                    </a:p>
                  </a:txBody>
                  <a:tcPr marL="21249" marR="21249" marT="21249" marB="212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9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</a:rPr>
                        <a:t>Miscellaneous</a:t>
                      </a:r>
                    </a:p>
                  </a:txBody>
                  <a:tcPr marL="21249" marR="21249" marT="21249" marB="212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9F2"/>
                    </a:solidFill>
                  </a:tcPr>
                </a:tc>
              </a:tr>
              <a:tr h="2991546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err="1">
                          <a:effectLst/>
                          <a:hlinkClick r:id="rId2"/>
                        </a:rPr>
                        <a:t>Ixquick</a:t>
                      </a:r>
                      <a:r>
                        <a:rPr lang="en-US" sz="1600" b="1" dirty="0">
                          <a:effectLst/>
                        </a:rPr>
                        <a:t/>
                      </a:r>
                      <a:br>
                        <a:rPr lang="en-US" sz="1600" b="1" dirty="0">
                          <a:effectLst/>
                        </a:rPr>
                      </a:br>
                      <a:r>
                        <a:rPr lang="en-US" sz="1600" b="1" dirty="0">
                          <a:effectLst/>
                        </a:rPr>
                        <a:t>ixquick.com</a:t>
                      </a:r>
                    </a:p>
                  </a:txBody>
                  <a:tcPr marL="10624" marR="10624" marT="10624" marB="106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Searches Ask, All the Web, Yahoo, MSN Live, Exalead, Gigablast, EntireWeb, Open Directory, Wikipedia, and others. Customizable.</a:t>
                      </a:r>
                    </a:p>
                  </a:txBody>
                  <a:tcPr marL="10624" marR="10624" marT="10624" marB="106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AND </a:t>
                      </a:r>
                      <a:r>
                        <a:rPr lang="en-US" sz="1600" b="1" i="1" dirty="0"/>
                        <a:t>(default)</a:t>
                      </a:r>
                      <a:r>
                        <a:rPr lang="en-US" sz="1600" b="1" dirty="0"/>
                        <a:t>, OR, - to exclude. "Translates" complex searches to fit what each search engine "understands."</a:t>
                      </a:r>
                    </a:p>
                  </a:txBody>
                  <a:tcPr marL="10624" marR="10624" marT="10624" marB="106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Picture search. </a:t>
                      </a:r>
                      <a:r>
                        <a:rPr lang="en-US" sz="1600" b="1" dirty="0" err="1"/>
                        <a:t>Internatl</a:t>
                      </a:r>
                      <a:r>
                        <a:rPr lang="en-US" sz="1600" b="1" dirty="0"/>
                        <a:t> Phone Directory.</a:t>
                      </a:r>
                    </a:p>
                  </a:txBody>
                  <a:tcPr marL="10624" marR="10624" marT="10624" marB="106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Star rankings tell how many search engines include a match among their top 10 results.</a:t>
                      </a:r>
                      <a:br>
                        <a:rPr lang="en-US" sz="1600" b="1" dirty="0"/>
                      </a:br>
                      <a:r>
                        <a:rPr lang="en-US" sz="1600" b="1" dirty="0"/>
                        <a:t>Refine search results by clicking </a:t>
                      </a:r>
                      <a:r>
                        <a:rPr lang="en-US" sz="1600" b="1" i="1" dirty="0"/>
                        <a:t>check mark</a:t>
                      </a:r>
                      <a:r>
                        <a:rPr lang="en-US" sz="1600" b="1" dirty="0"/>
                        <a:t> to find more like, and </a:t>
                      </a:r>
                      <a:r>
                        <a:rPr lang="en-US" sz="1600" b="1" i="1" dirty="0"/>
                        <a:t>X</a:t>
                      </a:r>
                      <a:r>
                        <a:rPr lang="en-US" sz="1600" b="1" dirty="0"/>
                        <a:t> to exclude pages like a result.</a:t>
                      </a:r>
                    </a:p>
                  </a:txBody>
                  <a:tcPr marL="10624" marR="10624" marT="10624" marB="106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8070">
                <a:tc>
                  <a:txBody>
                    <a:bodyPr/>
                    <a:lstStyle/>
                    <a:p>
                      <a:pPr algn="l"/>
                      <a:r>
                        <a:rPr lang="en-US" sz="1600" b="1">
                          <a:effectLst/>
                          <a:hlinkClick r:id="rId3"/>
                        </a:rPr>
                        <a:t>ZapMeta</a:t>
                      </a:r>
                      <a:r>
                        <a:rPr lang="en-US" sz="1600" b="1">
                          <a:effectLst/>
                        </a:rPr>
                        <a:t/>
                      </a:r>
                      <a:br>
                        <a:rPr lang="en-US" sz="1600" b="1">
                          <a:effectLst/>
                        </a:rPr>
                      </a:br>
                      <a:r>
                        <a:rPr lang="en-US" sz="1600" b="1">
                          <a:effectLst/>
                        </a:rPr>
                        <a:t>zapmeta.com</a:t>
                      </a:r>
                    </a:p>
                  </a:txBody>
                  <a:tcPr marL="10624" marR="10624" marT="10624" marB="106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Searches Yahoo, Bing, </a:t>
                      </a:r>
                      <a:r>
                        <a:rPr lang="en-US" sz="1600" b="1" dirty="0" err="1"/>
                        <a:t>Cuil</a:t>
                      </a:r>
                      <a:r>
                        <a:rPr lang="en-US" sz="1600" b="1" dirty="0"/>
                        <a:t>, Gigablast, </a:t>
                      </a:r>
                      <a:r>
                        <a:rPr lang="en-US" sz="1600" b="1" dirty="0" err="1"/>
                        <a:t>Altavista</a:t>
                      </a:r>
                      <a:r>
                        <a:rPr lang="en-US" sz="1600" b="1" dirty="0"/>
                        <a:t>, </a:t>
                      </a:r>
                      <a:r>
                        <a:rPr lang="en-US" sz="1600" b="1" dirty="0" err="1"/>
                        <a:t>Entireweb</a:t>
                      </a:r>
                      <a:r>
                        <a:rPr lang="en-US" sz="1600" b="1" dirty="0"/>
                        <a:t>, among others.</a:t>
                      </a:r>
                    </a:p>
                  </a:txBody>
                  <a:tcPr marL="10624" marR="10624" marT="10624" marB="106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AND </a:t>
                      </a:r>
                      <a:r>
                        <a:rPr lang="en-US" sz="1600" b="1" i="1" dirty="0"/>
                        <a:t>(default)</a:t>
                      </a:r>
                      <a:r>
                        <a:rPr lang="en-US" sz="1600" b="1" dirty="0"/>
                        <a:t>, OR, - to exclude.</a:t>
                      </a:r>
                      <a:br>
                        <a:rPr lang="en-US" sz="1600" b="1" dirty="0"/>
                      </a:br>
                      <a:r>
                        <a:rPr lang="en-US" sz="1600" b="1" dirty="0"/>
                        <a:t>Clusters on right of search result allow zooming in on subsets of results.</a:t>
                      </a:r>
                    </a:p>
                  </a:txBody>
                  <a:tcPr marL="10624" marR="10624" marT="10624" marB="106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/>
                        <a:t>Search in English, German or Dutch.</a:t>
                      </a:r>
                    </a:p>
                  </a:txBody>
                  <a:tcPr marL="10624" marR="10624" marT="10624" marB="106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Offers related results by domain as well as topic.</a:t>
                      </a:r>
                    </a:p>
                  </a:txBody>
                  <a:tcPr marL="10624" marR="10624" marT="10624" marB="106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836613"/>
          <a:ext cx="8229600" cy="5011738"/>
        </p:xfrm>
        <a:graphic>
          <a:graphicData uri="http://schemas.openxmlformats.org/drawingml/2006/table">
            <a:tbl>
              <a:tblPr/>
              <a:tblGrid>
                <a:gridCol w="1524000"/>
                <a:gridCol w="1905000"/>
                <a:gridCol w="1295400"/>
                <a:gridCol w="1371600"/>
                <a:gridCol w="2133600"/>
              </a:tblGrid>
              <a:tr h="309054">
                <a:tc gridSpan="5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</a:rPr>
                        <a:t>Selected Internet Subject Directories</a:t>
                      </a:r>
                    </a:p>
                  </a:txBody>
                  <a:tcPr marL="17357" marR="17357" marT="17358" marB="173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2427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rgbClr val="000000"/>
                          </a:solidFill>
                          <a:effectLst/>
                        </a:rPr>
                        <a:t>Subject Directory</a:t>
                      </a:r>
                    </a:p>
                  </a:txBody>
                  <a:tcPr marL="17357" marR="17357" marT="17358" marB="173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9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>
                          <a:solidFill>
                            <a:srgbClr val="000000"/>
                          </a:solidFill>
                          <a:effectLst/>
                        </a:rPr>
                        <a:t>Database</a:t>
                      </a:r>
                    </a:p>
                  </a:txBody>
                  <a:tcPr marL="17357" marR="17357" marT="17358" marB="173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9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>
                          <a:solidFill>
                            <a:srgbClr val="000000"/>
                          </a:solidFill>
                          <a:effectLst/>
                        </a:rPr>
                        <a:t>Boolean</a:t>
                      </a:r>
                    </a:p>
                  </a:txBody>
                  <a:tcPr marL="17357" marR="17357" marT="17358" marB="173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9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>
                          <a:solidFill>
                            <a:srgbClr val="000000"/>
                          </a:solidFill>
                          <a:effectLst/>
                        </a:rPr>
                        <a:t>Other search options</a:t>
                      </a:r>
                    </a:p>
                  </a:txBody>
                  <a:tcPr marL="17357" marR="17357" marT="17358" marB="173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9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>
                          <a:solidFill>
                            <a:srgbClr val="000000"/>
                          </a:solidFill>
                          <a:effectLst/>
                        </a:rPr>
                        <a:t>Miscellaneous</a:t>
                      </a:r>
                    </a:p>
                  </a:txBody>
                  <a:tcPr marL="17357" marR="17357" marT="17358" marB="173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9F2"/>
                    </a:solidFill>
                  </a:tcPr>
                </a:tc>
              </a:tr>
              <a:tr h="1480490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hlinkClick r:id="rId2"/>
                        </a:rPr>
                        <a:t>Yahoo Directory</a:t>
                      </a:r>
                      <a:r>
                        <a:rPr lang="en-US" sz="1600" b="0" dirty="0"/>
                        <a:t/>
                      </a:r>
                      <a:br>
                        <a:rPr lang="en-US" sz="1600" b="0" dirty="0"/>
                      </a:br>
                      <a:r>
                        <a:rPr lang="en-US" sz="1600" b="0" dirty="0" smtClean="0"/>
                        <a:t>dir.yahoo.com</a:t>
                      </a:r>
                      <a:endParaRPr lang="en-US" sz="1600" b="0" dirty="0"/>
                    </a:p>
                  </a:txBody>
                  <a:tcPr marL="8678" marR="8678" marT="8679" marB="867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/>
                        <a:t>Sites are submitted to Yahoo!'s team of editors, who visit and evaluate every site added to the Directory.</a:t>
                      </a:r>
                    </a:p>
                  </a:txBody>
                  <a:tcPr marL="8678" marR="8678" marT="8679" marB="867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/>
                        <a:t>AND </a:t>
                      </a:r>
                      <a:r>
                        <a:rPr lang="en-US" sz="1600" b="0" i="1" dirty="0"/>
                        <a:t>(default)</a:t>
                      </a:r>
                      <a:r>
                        <a:rPr lang="en-US" sz="1600" b="0" dirty="0"/>
                        <a:t/>
                      </a:r>
                      <a:br>
                        <a:rPr lang="en-US" sz="1600" b="0" dirty="0"/>
                      </a:br>
                      <a:r>
                        <a:rPr lang="en-US" sz="1600" b="0" dirty="0"/>
                        <a:t>OR </a:t>
                      </a:r>
                      <a:r>
                        <a:rPr lang="en-US" sz="1600" b="0" i="1" dirty="0"/>
                        <a:t>(capitalize)</a:t>
                      </a:r>
                      <a:r>
                        <a:rPr lang="en-US" sz="1600" b="0" dirty="0"/>
                        <a:t/>
                      </a:r>
                      <a:br>
                        <a:rPr lang="en-US" sz="1600" b="0" dirty="0"/>
                      </a:br>
                      <a:r>
                        <a:rPr lang="en-US" sz="1600" b="0" dirty="0"/>
                        <a:t>- to remove.</a:t>
                      </a:r>
                    </a:p>
                  </a:txBody>
                  <a:tcPr marL="8678" marR="8678" marT="8679" marB="867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/>
                        <a:t>Quotes for phrase.</a:t>
                      </a:r>
                      <a:br>
                        <a:rPr lang="en-US" sz="1600" b="0"/>
                      </a:br>
                      <a:r>
                        <a:rPr lang="en-US" sz="1600" b="0"/>
                        <a:t>* to truncate.</a:t>
                      </a:r>
                    </a:p>
                    <a:p>
                      <a:pPr algn="l"/>
                      <a:r>
                        <a:rPr lang="en-US" sz="1600" b="0"/>
                        <a:t>Fields: t:title; u:URL</a:t>
                      </a:r>
                    </a:p>
                  </a:txBody>
                  <a:tcPr marL="8678" marR="8678" marT="8679" marB="867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/>
                        <a:t>Search specific types of info: </a:t>
                      </a:r>
                      <a:r>
                        <a:rPr lang="en-US" sz="1600" b="0">
                          <a:hlinkClick r:id="rId3"/>
                        </a:rPr>
                        <a:t>News</a:t>
                      </a:r>
                      <a:r>
                        <a:rPr lang="en-US" sz="1600" b="0"/>
                        <a:t>, </a:t>
                      </a:r>
                      <a:r>
                        <a:rPr lang="en-US" sz="1600" b="0">
                          <a:hlinkClick r:id="rId4"/>
                        </a:rPr>
                        <a:t>Sports</a:t>
                      </a:r>
                      <a:r>
                        <a:rPr lang="en-US" sz="1600" b="0"/>
                        <a:t>, </a:t>
                      </a:r>
                      <a:r>
                        <a:rPr lang="en-US" sz="1600" b="0">
                          <a:hlinkClick r:id="rId5"/>
                        </a:rPr>
                        <a:t>Maps</a:t>
                      </a:r>
                      <a:r>
                        <a:rPr lang="en-US" sz="1600" b="0"/>
                        <a:t>, </a:t>
                      </a:r>
                      <a:r>
                        <a:rPr lang="en-US" sz="1600" b="0">
                          <a:hlinkClick r:id="rId6"/>
                        </a:rPr>
                        <a:t>Weather</a:t>
                      </a:r>
                      <a:r>
                        <a:rPr lang="en-US" sz="1600" b="0"/>
                        <a:t>, </a:t>
                      </a:r>
                      <a:r>
                        <a:rPr lang="en-US" sz="1600" b="0">
                          <a:hlinkClick r:id="rId7"/>
                        </a:rPr>
                        <a:t>Shopping</a:t>
                      </a:r>
                      <a:endParaRPr lang="en-US" sz="1600" b="0"/>
                    </a:p>
                  </a:txBody>
                  <a:tcPr marL="8678" marR="8678" marT="8679" marB="867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9767">
                <a:tc>
                  <a:txBody>
                    <a:bodyPr/>
                    <a:lstStyle/>
                    <a:p>
                      <a:pPr algn="l"/>
                      <a:r>
                        <a:rPr lang="en-US" sz="1600" b="0">
                          <a:effectLst/>
                          <a:hlinkClick r:id="rId8"/>
                        </a:rPr>
                        <a:t>About.com</a:t>
                      </a:r>
                      <a:r>
                        <a:rPr lang="en-US" sz="1600" b="0">
                          <a:effectLst/>
                        </a:rPr>
                        <a:t/>
                      </a:r>
                      <a:br>
                        <a:rPr lang="en-US" sz="1600" b="0">
                          <a:effectLst/>
                        </a:rPr>
                      </a:br>
                      <a:r>
                        <a:rPr lang="en-US" sz="1600" b="0">
                          <a:effectLst/>
                        </a:rPr>
                        <a:t>about.com</a:t>
                      </a:r>
                    </a:p>
                  </a:txBody>
                  <a:tcPr marL="8678" marR="8678" marT="8679" marB="867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/>
                        <a:t>Content on About.com is written by a network of more than 750 Guides. About.com adds more than 3,000 new content items each week and approximately ten new topics each month.</a:t>
                      </a:r>
                    </a:p>
                  </a:txBody>
                  <a:tcPr marL="8678" marR="8678" marT="8679" marB="867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/>
                        <a:t>AND </a:t>
                      </a:r>
                      <a:r>
                        <a:rPr lang="en-US" sz="1600" b="0" i="1" dirty="0"/>
                        <a:t>(default)</a:t>
                      </a:r>
                      <a:r>
                        <a:rPr lang="en-US" sz="1600" b="0" dirty="0"/>
                        <a:t>, OR, NOT, Nesting ( )</a:t>
                      </a:r>
                    </a:p>
                  </a:txBody>
                  <a:tcPr marL="8678" marR="8678" marT="8679" marB="867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/>
                        <a:t>Quotes for exact phrase.</a:t>
                      </a:r>
                    </a:p>
                  </a:txBody>
                  <a:tcPr marL="8678" marR="8678" marT="8679" marB="867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/>
                        <a:t>Browse "channels" (broad subjects like Jobs &amp; Careers) or "topics" (broad keywords).</a:t>
                      </a:r>
                    </a:p>
                  </a:txBody>
                  <a:tcPr marL="8678" marR="8678" marT="8679" marB="867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381000"/>
          <a:ext cx="8229600" cy="4262544"/>
        </p:xfrm>
        <a:graphic>
          <a:graphicData uri="http://schemas.openxmlformats.org/drawingml/2006/table">
            <a:tbl>
              <a:tblPr/>
              <a:tblGrid>
                <a:gridCol w="1524000"/>
                <a:gridCol w="1905000"/>
                <a:gridCol w="1295400"/>
                <a:gridCol w="1371600"/>
                <a:gridCol w="2133600"/>
              </a:tblGrid>
              <a:tr h="309026">
                <a:tc gridSpan="5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</a:rPr>
                        <a:t>Selected Internet Subject Directories</a:t>
                      </a:r>
                    </a:p>
                  </a:txBody>
                  <a:tcPr marL="17357" marR="17357" marT="17357" marB="173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2381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rgbClr val="000000"/>
                          </a:solidFill>
                          <a:effectLst/>
                        </a:rPr>
                        <a:t>Subject Directory</a:t>
                      </a:r>
                    </a:p>
                  </a:txBody>
                  <a:tcPr marL="17357" marR="17357" marT="17357" marB="173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9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>
                          <a:solidFill>
                            <a:srgbClr val="000000"/>
                          </a:solidFill>
                          <a:effectLst/>
                        </a:rPr>
                        <a:t>Database</a:t>
                      </a:r>
                    </a:p>
                  </a:txBody>
                  <a:tcPr marL="17357" marR="17357" marT="17357" marB="173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9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>
                          <a:solidFill>
                            <a:srgbClr val="000000"/>
                          </a:solidFill>
                          <a:effectLst/>
                        </a:rPr>
                        <a:t>Boolean</a:t>
                      </a:r>
                    </a:p>
                  </a:txBody>
                  <a:tcPr marL="17357" marR="17357" marT="17357" marB="173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9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>
                          <a:solidFill>
                            <a:srgbClr val="000000"/>
                          </a:solidFill>
                          <a:effectLst/>
                        </a:rPr>
                        <a:t>Other search options</a:t>
                      </a:r>
                    </a:p>
                  </a:txBody>
                  <a:tcPr marL="17357" marR="17357" marT="17357" marB="173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9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>
                          <a:solidFill>
                            <a:srgbClr val="000000"/>
                          </a:solidFill>
                          <a:effectLst/>
                        </a:rPr>
                        <a:t>Miscellaneous</a:t>
                      </a:r>
                    </a:p>
                  </a:txBody>
                  <a:tcPr marL="17357" marR="17357" marT="17357" marB="173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9F2"/>
                    </a:solidFill>
                  </a:tcPr>
                </a:tc>
              </a:tr>
              <a:tr h="3431031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 err="1">
                          <a:effectLst/>
                          <a:hlinkClick r:id="rId2"/>
                        </a:rPr>
                        <a:t>Infomine</a:t>
                      </a:r>
                      <a:r>
                        <a:rPr lang="en-US" sz="1600" b="0" dirty="0">
                          <a:effectLst/>
                        </a:rPr>
                        <a:t/>
                      </a:r>
                      <a:br>
                        <a:rPr lang="en-US" sz="1600" b="0" dirty="0">
                          <a:effectLst/>
                        </a:rPr>
                      </a:br>
                      <a:r>
                        <a:rPr lang="en-US" sz="1600" b="0" dirty="0">
                          <a:effectLst/>
                        </a:rPr>
                        <a:t>infomine.ucr.edu</a:t>
                      </a:r>
                      <a:br>
                        <a:rPr lang="en-US" sz="1600" b="0" dirty="0">
                          <a:effectLst/>
                        </a:rPr>
                      </a:br>
                      <a:r>
                        <a:rPr lang="en-US" sz="1600" b="0" dirty="0">
                          <a:effectLst/>
                          <a:hlinkClick r:id="rId3"/>
                        </a:rPr>
                        <a:t>Advanced Search and Browse</a:t>
                      </a:r>
                      <a:endParaRPr lang="en-US" sz="1600" b="0" dirty="0">
                        <a:effectLst/>
                      </a:endParaRPr>
                    </a:p>
                  </a:txBody>
                  <a:tcPr marL="8678" marR="8678" marT="8678" marB="867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/>
                        <a:t>Scholarly Internet resources, selected and annotated by </a:t>
                      </a:r>
                      <a:r>
                        <a:rPr lang="en-US" sz="1600" b="0" i="1" dirty="0"/>
                        <a:t>(mostly)</a:t>
                      </a:r>
                      <a:r>
                        <a:rPr lang="en-US" sz="1600" b="0" dirty="0"/>
                        <a:t> UC librarians. </a:t>
                      </a:r>
                      <a:r>
                        <a:rPr lang="en-US" sz="1600" b="0" i="1" dirty="0"/>
                        <a:t>(over 100K)</a:t>
                      </a:r>
                      <a:r>
                        <a:rPr lang="en-US" sz="1600" b="0" dirty="0"/>
                        <a:t>.</a:t>
                      </a:r>
                    </a:p>
                  </a:txBody>
                  <a:tcPr marL="8678" marR="8678" marT="8678" marB="867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/>
                        <a:t>AND </a:t>
                      </a:r>
                      <a:r>
                        <a:rPr lang="en-US" sz="1600" b="0" i="1"/>
                        <a:t>(default)</a:t>
                      </a:r>
                      <a:r>
                        <a:rPr lang="en-US" sz="1600" b="0"/>
                        <a:t>, OR, NEAR, Nesting ( )</a:t>
                      </a:r>
                    </a:p>
                  </a:txBody>
                  <a:tcPr marL="8678" marR="8678" marT="8678" marB="867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/>
                        <a:t>Quotes for phrase; pipes </a:t>
                      </a:r>
                      <a:r>
                        <a:rPr lang="en-US" sz="1600" b="0" i="1" dirty="0"/>
                        <a:t>(|term|)</a:t>
                      </a:r>
                      <a:r>
                        <a:rPr lang="en-US" sz="1600" b="0" dirty="0"/>
                        <a:t> for exact word or words;</a:t>
                      </a:r>
                      <a:br>
                        <a:rPr lang="en-US" sz="1600" b="0" dirty="0"/>
                      </a:br>
                      <a:r>
                        <a:rPr lang="en-US" sz="1600" b="0" dirty="0"/>
                        <a:t>Stemming </a:t>
                      </a:r>
                      <a:r>
                        <a:rPr lang="en-US" sz="1600" b="0" i="1" dirty="0"/>
                        <a:t>(can turn on or off in Advanced)</a:t>
                      </a:r>
                      <a:r>
                        <a:rPr lang="en-US" sz="1600" b="0" dirty="0"/>
                        <a:t>; * to truncate.</a:t>
                      </a:r>
                      <a:br>
                        <a:rPr lang="en-US" sz="1600" b="0" dirty="0"/>
                      </a:br>
                      <a:r>
                        <a:rPr lang="en-US" sz="1600" b="0" dirty="0"/>
                        <a:t>Fields:</a:t>
                      </a:r>
                      <a:br>
                        <a:rPr lang="en-US" sz="1600" b="0" dirty="0"/>
                      </a:br>
                      <a:r>
                        <a:rPr lang="en-US" sz="1600" b="0" dirty="0"/>
                        <a:t>subject; title; author; keyword; description.</a:t>
                      </a:r>
                    </a:p>
                  </a:txBody>
                  <a:tcPr marL="8678" marR="8678" marT="8678" marB="867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/>
                        <a:t>Can search all databases or individually.</a:t>
                      </a:r>
                      <a:br>
                        <a:rPr lang="en-US" sz="1600" b="0" dirty="0"/>
                      </a:br>
                      <a:r>
                        <a:rPr lang="en-US" sz="1600" b="0" dirty="0"/>
                        <a:t>Can browse by subjects in each database.</a:t>
                      </a:r>
                    </a:p>
                  </a:txBody>
                  <a:tcPr marL="8678" marR="8678" marT="8678" marB="867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about Search Engines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Boolean Searches </a:t>
            </a:r>
          </a:p>
          <a:p>
            <a:pPr lvl="1"/>
            <a:r>
              <a:rPr lang="en-US" dirty="0"/>
              <a:t>Using the right terms for the right search </a:t>
            </a:r>
            <a:r>
              <a:rPr lang="en-US" dirty="0" smtClean="0"/>
              <a:t>engines</a:t>
            </a:r>
          </a:p>
          <a:p>
            <a:pPr lvl="2"/>
            <a:r>
              <a:rPr lang="en-US" dirty="0" smtClean="0"/>
              <a:t>+ (AND) – (ANDNOT) OR *Wildcard “ “ </a:t>
            </a:r>
            <a:r>
              <a:rPr lang="en-US" dirty="0" err="1" smtClean="0"/>
              <a:t>Domain:org</a:t>
            </a:r>
            <a:r>
              <a:rPr lang="en-US" dirty="0" smtClean="0"/>
              <a:t>  </a:t>
            </a:r>
          </a:p>
          <a:p>
            <a:pPr lvl="2"/>
            <a:r>
              <a:rPr lang="en-US" dirty="0" smtClean="0"/>
              <a:t>Quotation </a:t>
            </a:r>
            <a:r>
              <a:rPr lang="en-US" dirty="0"/>
              <a:t>marks and advanced searches</a:t>
            </a:r>
          </a:p>
          <a:p>
            <a:r>
              <a:rPr lang="en-US" dirty="0"/>
              <a:t>Note!</a:t>
            </a:r>
          </a:p>
          <a:p>
            <a:pPr lvl="1"/>
            <a:r>
              <a:rPr lang="en-US" dirty="0"/>
              <a:t>Safe search is an advanced option</a:t>
            </a:r>
          </a:p>
          <a:p>
            <a:pPr lvl="1"/>
            <a:r>
              <a:rPr lang="en-US" dirty="0"/>
              <a:t>There is no “safe search” of photographs in on online search engines but there are safer search engines</a:t>
            </a:r>
          </a:p>
          <a:p>
            <a:pPr lvl="2"/>
            <a:r>
              <a:rPr lang="en-US" dirty="0"/>
              <a:t>Yahooligans</a:t>
            </a:r>
          </a:p>
          <a:p>
            <a:pPr lvl="2"/>
            <a:r>
              <a:rPr lang="en-US" dirty="0"/>
              <a:t>Mel.org</a:t>
            </a:r>
          </a:p>
          <a:p>
            <a:pPr lvl="2"/>
            <a:r>
              <a:rPr lang="en-US" dirty="0">
                <a:hlinkClick r:id="rId2"/>
              </a:rPr>
              <a:t>Pics4learning.com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7798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Networking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How to be Safe (what to post)</a:t>
            </a:r>
          </a:p>
          <a:p>
            <a:r>
              <a:rPr lang="en-US" dirty="0" smtClean="0"/>
              <a:t>Use DKG Network to social network with DKG friends and colleagues</a:t>
            </a:r>
          </a:p>
          <a:p>
            <a:r>
              <a:rPr lang="en-US" dirty="0" smtClean="0"/>
              <a:t>Who to “Friend” on website</a:t>
            </a:r>
          </a:p>
          <a:p>
            <a:pPr lvl="1"/>
            <a:r>
              <a:rPr lang="en-US" dirty="0" smtClean="0"/>
              <a:t>Friend your children and grandchildren</a:t>
            </a:r>
          </a:p>
          <a:p>
            <a:pPr lvl="1"/>
            <a:r>
              <a:rPr lang="en-US" dirty="0" smtClean="0"/>
              <a:t>Don’t friend anyone else’s minor children (especially those under 14)</a:t>
            </a:r>
          </a:p>
          <a:p>
            <a:pPr lvl="1"/>
            <a:r>
              <a:rPr lang="en-US" dirty="0" smtClean="0"/>
              <a:t>Don’t friend anyone you would not allow in your home when it is “a little bit messy”</a:t>
            </a:r>
          </a:p>
          <a:p>
            <a:r>
              <a:rPr lang="en-US" dirty="0" smtClean="0"/>
              <a:t>What settings are important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8479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Blogging and Creating a Presence on the Web…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PSA from our Friends at International…</a:t>
            </a:r>
          </a:p>
          <a:p>
            <a:pPr lvl="1"/>
            <a:r>
              <a:rPr lang="en-US" dirty="0" smtClean="0"/>
              <a:t>(There are </a:t>
            </a:r>
            <a:r>
              <a:rPr lang="en-US" dirty="0" smtClean="0">
                <a:hlinkClick r:id="rId2" action="ppaction://hlinkfile"/>
              </a:rPr>
              <a:t>guidelines to follow </a:t>
            </a:r>
            <a:r>
              <a:rPr lang="en-US" dirty="0" smtClean="0"/>
              <a:t>if you are doing a website)</a:t>
            </a:r>
          </a:p>
          <a:p>
            <a:r>
              <a:rPr lang="en-US" dirty="0" err="1" smtClean="0">
                <a:hlinkClick r:id="rId3" action="ppaction://hlinkfile"/>
              </a:rPr>
              <a:t>Weebly</a:t>
            </a:r>
            <a:r>
              <a:rPr lang="en-US" dirty="0" smtClean="0"/>
              <a:t> (To make a website)</a:t>
            </a:r>
          </a:p>
          <a:p>
            <a:r>
              <a:rPr lang="en-US" dirty="0" smtClean="0">
                <a:hlinkClick r:id="rId4"/>
              </a:rPr>
              <a:t>BlogSpot </a:t>
            </a:r>
            <a:r>
              <a:rPr lang="en-US" dirty="0" smtClean="0"/>
              <a:t>(Good for Photographs) </a:t>
            </a:r>
          </a:p>
          <a:p>
            <a:r>
              <a:rPr lang="en-US" dirty="0" smtClean="0">
                <a:hlinkClick r:id="rId5"/>
              </a:rPr>
              <a:t>Edublogs.org </a:t>
            </a:r>
            <a:r>
              <a:rPr lang="en-US" dirty="0" smtClean="0"/>
              <a:t>(Safe blogs for educators to </a:t>
            </a:r>
            <a:r>
              <a:rPr lang="en-US" b="1" dirty="0" smtClean="0"/>
              <a:t>share</a:t>
            </a:r>
            <a:r>
              <a:rPr lang="en-US" dirty="0" smtClean="0"/>
              <a:t> with students)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2634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to Know You…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many are members of a state committee or officers in your state?</a:t>
            </a:r>
          </a:p>
          <a:p>
            <a:r>
              <a:rPr lang="en-US" dirty="0" smtClean="0"/>
              <a:t>How many have used </a:t>
            </a:r>
            <a:r>
              <a:rPr lang="en-US" dirty="0" err="1" smtClean="0"/>
              <a:t>gotomeeting</a:t>
            </a:r>
            <a:r>
              <a:rPr lang="en-US" dirty="0" smtClean="0"/>
              <a:t> before?</a:t>
            </a:r>
          </a:p>
          <a:p>
            <a:r>
              <a:rPr lang="en-US" dirty="0" smtClean="0"/>
              <a:t>Who is using a </a:t>
            </a:r>
            <a:r>
              <a:rPr lang="en-US" dirty="0" err="1" smtClean="0"/>
              <a:t>MacIntosh</a:t>
            </a:r>
            <a:r>
              <a:rPr lang="en-US" dirty="0" smtClean="0"/>
              <a:t> system?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28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 To Meeting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46237"/>
            <a:ext cx="3048000" cy="4525963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Let’s Go to a Meeting in Michigan…</a:t>
            </a:r>
          </a:p>
          <a:p>
            <a:r>
              <a:rPr lang="en-US" dirty="0" smtClean="0"/>
              <a:t>Steps</a:t>
            </a:r>
          </a:p>
          <a:p>
            <a:pPr lvl="1"/>
            <a:r>
              <a:rPr lang="en-US" dirty="0" smtClean="0"/>
              <a:t>Make a meeting with Virginia P. at International</a:t>
            </a:r>
          </a:p>
          <a:p>
            <a:pPr lvl="1"/>
            <a:r>
              <a:rPr lang="en-US" dirty="0" smtClean="0"/>
              <a:t>Get your E-Mail</a:t>
            </a:r>
          </a:p>
          <a:p>
            <a:pPr lvl="1"/>
            <a:r>
              <a:rPr lang="en-US" dirty="0" smtClean="0"/>
              <a:t>Follow the directions.</a:t>
            </a:r>
          </a:p>
          <a:p>
            <a:pPr lvl="1"/>
            <a:r>
              <a:rPr lang="en-US" dirty="0" smtClean="0"/>
              <a:t>Using a Mac, no problem (except having to look at the PC Screen </a:t>
            </a:r>
            <a:r>
              <a:rPr lang="en-US" dirty="0" smtClean="0">
                <a:sym typeface="Wingdings" pitchFamily="2" charset="2"/>
              </a:rPr>
              <a:t>)</a:t>
            </a:r>
          </a:p>
          <a:p>
            <a:r>
              <a:rPr lang="en-US" dirty="0" smtClean="0">
                <a:sym typeface="Wingdings" pitchFamily="2" charset="2"/>
              </a:rPr>
              <a:t>Works well on most connections.</a:t>
            </a:r>
          </a:p>
          <a:p>
            <a:r>
              <a:rPr lang="en-US" dirty="0" smtClean="0">
                <a:sym typeface="Wingdings" pitchFamily="2" charset="2"/>
              </a:rPr>
              <a:t>The truly timid or unequipped can dial in with their telephones…</a:t>
            </a:r>
          </a:p>
          <a:p>
            <a:r>
              <a:rPr lang="en-US" dirty="0" smtClean="0">
                <a:sym typeface="Wingdings" pitchFamily="2" charset="2"/>
              </a:rPr>
              <a:t>Limited to 15 people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4332" y="2286000"/>
            <a:ext cx="3727174" cy="4191000"/>
          </a:xfrm>
          <a:prstGeom prst="rect">
            <a:avLst/>
          </a:prstGeom>
        </p:spPr>
      </p:pic>
      <p:sp>
        <p:nvSpPr>
          <p:cNvPr id="7" name="5-Point Star 6"/>
          <p:cNvSpPr/>
          <p:nvPr/>
        </p:nvSpPr>
        <p:spPr>
          <a:xfrm>
            <a:off x="6858000" y="6019800"/>
            <a:ext cx="304800" cy="304800"/>
          </a:xfrm>
          <a:prstGeom prst="star5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139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Follow Up on GTM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ym typeface="Wingdings" pitchFamily="2" charset="2"/>
              </a:rPr>
              <a:t>Advantages and Disadvantages</a:t>
            </a:r>
          </a:p>
          <a:p>
            <a:pPr lvl="1"/>
            <a:r>
              <a:rPr lang="en-US" dirty="0">
                <a:sym typeface="Wingdings" pitchFamily="2" charset="2"/>
              </a:rPr>
              <a:t>Saves gasoline</a:t>
            </a:r>
          </a:p>
          <a:p>
            <a:pPr lvl="1"/>
            <a:r>
              <a:rPr lang="en-US" dirty="0">
                <a:sym typeface="Wingdings" pitchFamily="2" charset="2"/>
              </a:rPr>
              <a:t>Overcomes REALLY bad Michigan weather</a:t>
            </a:r>
          </a:p>
          <a:p>
            <a:pPr lvl="1"/>
            <a:r>
              <a:rPr lang="en-US" dirty="0">
                <a:sym typeface="Wingdings" pitchFamily="2" charset="2"/>
              </a:rPr>
              <a:t>Not meant to be used at the chapter level (sorry, UP)</a:t>
            </a:r>
          </a:p>
          <a:p>
            <a:r>
              <a:rPr lang="en-US" dirty="0">
                <a:sym typeface="Wingdings" pitchFamily="2" charset="2"/>
              </a:rPr>
              <a:t>Alternative 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Chat (such as G-Mail, Facebook, Yahoo)</a:t>
            </a:r>
            <a:endParaRPr lang="en-US" dirty="0">
              <a:sym typeface="Wingdings" pitchFamily="2" charset="2"/>
            </a:endParaRPr>
          </a:p>
          <a:p>
            <a:pPr lvl="1"/>
            <a:r>
              <a:rPr lang="en-US" dirty="0" smtClean="0">
                <a:sym typeface="Wingdings" pitchFamily="2" charset="2"/>
              </a:rPr>
              <a:t>Skype</a:t>
            </a:r>
          </a:p>
          <a:p>
            <a:endParaRPr lang="en-US" dirty="0"/>
          </a:p>
          <a:p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-10972800" y="5257800"/>
            <a:ext cx="10815107" cy="1714500"/>
            <a:chOff x="-1823507" y="5110694"/>
            <a:chExt cx="10815107" cy="1714500"/>
          </a:xfrm>
        </p:grpSpPr>
        <p:pic>
          <p:nvPicPr>
            <p:cNvPr id="1026" name="Picture 2" descr="C:\Users\Tamara Home\AppData\Local\Microsoft\Windows\Temporary Internet Files\Content.IE5\PT0VBT3P\MC900433889[1]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760515">
              <a:off x="-1823507" y="5110694"/>
              <a:ext cx="1714500" cy="17145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Flowchart: Punched Tape 3"/>
            <p:cNvSpPr/>
            <p:nvPr/>
          </p:nvSpPr>
          <p:spPr>
            <a:xfrm>
              <a:off x="0" y="5562600"/>
              <a:ext cx="8991600" cy="914400"/>
            </a:xfrm>
            <a:prstGeom prst="flowChartPunchedTap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dirty="0" smtClean="0"/>
                <a:t>It is time for questions…</a:t>
              </a:r>
              <a:endParaRPr lang="en-US" sz="3600" dirty="0"/>
            </a:p>
          </p:txBody>
        </p:sp>
      </p:grpSp>
    </p:spTree>
    <p:extLst>
      <p:ext uri="{BB962C8B-B14F-4D97-AF65-F5344CB8AC3E}">
        <p14:creationId xmlns:p14="http://schemas.microsoft.com/office/powerpoint/2010/main" val="2959388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1684 -0.00278 L 0.85018 -0.0027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33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Email and Digital Etiquette…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do you know that an email is “contaminated”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524000" y="2971800"/>
            <a:ext cx="3810000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5161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85800" y="228600"/>
            <a:ext cx="8001000" cy="6096000"/>
            <a:chOff x="685800" y="228600"/>
            <a:chExt cx="8001000" cy="6096000"/>
          </a:xfrm>
        </p:grpSpPr>
        <p:pic>
          <p:nvPicPr>
            <p:cNvPr id="4" name="Picture 3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685800" y="609600"/>
              <a:ext cx="8001000" cy="5715000"/>
            </a:xfrm>
            <a:prstGeom prst="rect">
              <a:avLst/>
            </a:prstGeom>
          </p:spPr>
        </p:pic>
        <p:cxnSp>
          <p:nvCxnSpPr>
            <p:cNvPr id="6" name="Straight Arrow Connector 5"/>
            <p:cNvCxnSpPr/>
            <p:nvPr/>
          </p:nvCxnSpPr>
          <p:spPr>
            <a:xfrm flipH="1">
              <a:off x="2895600" y="228600"/>
              <a:ext cx="1752600" cy="2133600"/>
            </a:xfrm>
            <a:prstGeom prst="straightConnector1">
              <a:avLst/>
            </a:prstGeom>
            <a:ln w="571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88292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657225" y="1"/>
            <a:ext cx="6657975" cy="6415366"/>
            <a:chOff x="657225" y="1"/>
            <a:chExt cx="6657975" cy="6415366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7225" y="1"/>
              <a:ext cx="5972175" cy="641536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cxnSp>
          <p:nvCxnSpPr>
            <p:cNvPr id="5" name="Straight Arrow Connector 4"/>
            <p:cNvCxnSpPr/>
            <p:nvPr/>
          </p:nvCxnSpPr>
          <p:spPr>
            <a:xfrm flipH="1" flipV="1">
              <a:off x="3124200" y="1524000"/>
              <a:ext cx="4191000" cy="381000"/>
            </a:xfrm>
            <a:prstGeom prst="straightConnector1">
              <a:avLst/>
            </a:prstGeom>
            <a:ln w="571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96791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Email and Digital Etiquette…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 fontScale="85000" lnSpcReduction="10000"/>
          </a:bodyPr>
          <a:lstStyle/>
          <a:p>
            <a:r>
              <a:rPr lang="en-US" dirty="0" smtClean="0">
                <a:hlinkClick r:id="rId2"/>
              </a:rPr>
              <a:t>Acronyms to Make you Blush and other “Web Speak” you should Know  </a:t>
            </a:r>
            <a:r>
              <a:rPr lang="en-US" dirty="0" smtClean="0"/>
              <a:t>  :P </a:t>
            </a:r>
            <a:r>
              <a:rPr lang="en-US" dirty="0" smtClean="0">
                <a:sym typeface="Wingdings" pitchFamily="2" charset="2"/>
              </a:rPr>
              <a:t>  &lt;3 (emoticons)</a:t>
            </a:r>
            <a:endParaRPr lang="en-US" dirty="0" smtClean="0"/>
          </a:p>
          <a:p>
            <a:pPr lvl="1"/>
            <a:r>
              <a:rPr lang="en-US" dirty="0" smtClean="0"/>
              <a:t>Don’t use them unless you are familiar with them.</a:t>
            </a:r>
          </a:p>
          <a:p>
            <a:pPr lvl="1"/>
            <a:r>
              <a:rPr lang="en-US" dirty="0" smtClean="0"/>
              <a:t>Be wary of them from people who maybe shouldn’t be able to use</a:t>
            </a:r>
          </a:p>
          <a:p>
            <a:r>
              <a:rPr lang="en-US" dirty="0" smtClean="0">
                <a:hlinkClick r:id="rId3"/>
              </a:rPr>
              <a:t>Netsmartz.org</a:t>
            </a:r>
            <a:r>
              <a:rPr lang="en-US" dirty="0" smtClean="0"/>
              <a:t> (tips and movies to watch on internet safety for kids including symbols and definitions)</a:t>
            </a:r>
          </a:p>
          <a:p>
            <a:r>
              <a:rPr lang="en-US" dirty="0" smtClean="0">
                <a:hlinkClick r:id="rId4"/>
              </a:rPr>
              <a:t>Noslang.com </a:t>
            </a:r>
            <a:r>
              <a:rPr lang="en-US" dirty="0" smtClean="0"/>
              <a:t>(Top twenty for parents)</a:t>
            </a:r>
          </a:p>
          <a:p>
            <a:pPr lvl="1"/>
            <a:r>
              <a:rPr lang="en-US" dirty="0" smtClean="0"/>
              <a:t>POS</a:t>
            </a:r>
          </a:p>
          <a:p>
            <a:pPr lvl="1"/>
            <a:r>
              <a:rPr lang="en-US" dirty="0" smtClean="0"/>
              <a:t>P911</a:t>
            </a:r>
          </a:p>
          <a:p>
            <a:pPr lvl="1"/>
            <a:r>
              <a:rPr lang="en-US" dirty="0" smtClean="0"/>
              <a:t>MIRL</a:t>
            </a:r>
          </a:p>
          <a:p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-10972800" y="5257800"/>
            <a:ext cx="10815107" cy="1714500"/>
            <a:chOff x="-1823507" y="5110694"/>
            <a:chExt cx="10815107" cy="1714500"/>
          </a:xfrm>
        </p:grpSpPr>
        <p:pic>
          <p:nvPicPr>
            <p:cNvPr id="6" name="Picture 2" descr="C:\Users\Tamara Home\AppData\Local\Microsoft\Windows\Temporary Internet Files\Content.IE5\PT0VBT3P\MC900433889[1]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760515">
              <a:off x="-1823507" y="5110694"/>
              <a:ext cx="1714500" cy="17145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Flowchart: Punched Tape 6"/>
            <p:cNvSpPr/>
            <p:nvPr/>
          </p:nvSpPr>
          <p:spPr>
            <a:xfrm>
              <a:off x="0" y="5562600"/>
              <a:ext cx="8991600" cy="914400"/>
            </a:xfrm>
            <a:prstGeom prst="flowChartPunchedTap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dirty="0" smtClean="0"/>
                <a:t>It is time for questions…</a:t>
              </a:r>
              <a:endParaRPr lang="en-US" sz="3600" dirty="0"/>
            </a:p>
          </p:txBody>
        </p:sp>
      </p:grpSp>
    </p:spTree>
    <p:extLst>
      <p:ext uri="{BB962C8B-B14F-4D97-AF65-F5344CB8AC3E}">
        <p14:creationId xmlns:p14="http://schemas.microsoft.com/office/powerpoint/2010/main" val="2470313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5018 -0.01783 C 1.90625 -0.02662 1.86493 -0.01644 1.82205 -0.01297 C 1.80087 -0.00857 1.77986 -0.00648 1.75782 -0.00486 C 1.69184 0.01018 1.61858 0.00625 1.55104 0.01296 C 1.52622 0.01551 1.50521 0.02569 1.48091 0.02939 C 1.46077 0.0324 1.43785 0.03402 1.41719 0.03588 C 1.35243 0.03495 1.30851 0.03102 1.24861 0.02777 C 1.22292 0.0243 1.19705 0.025 1.17118 0.02268 C 1.15313 0.02106 1.13611 0.01666 1.11875 0.01296 C 1.11511 0.01088 1.11077 0.01018 1.10712 0.0081 C 1.09723 0.00254 1.08941 -0.00672 1.07795 -0.00973 C 1.05868 -0.01505 1.07049 -0.0125 1.04323 -0.01621 C 0.99966 -0.03449 0.97257 -0.04329 0.92309 -0.04561 C 0.90608 -0.04445 0.88959 -0.04422 0.87275 -0.04236 C 0.85 -0.04005 0.83021 -0.0294 0.80868 -0.02431 C 0.78611 -0.01898 0.76233 -0.01667 0.73889 -0.01459 C 0.69497 -0.00533 0.65261 0.00139 0.60747 0.00324 C 0.57882 0.01134 0.51407 0.00532 0.4967 0.00486 C 0.48854 0.00277 0.47865 0.00277 0.47188 -0.00162 C 0.43264 -0.02639 0.48941 -0.00648 0.45834 -0.01945 C 0.39532 -0.04584 0.26389 -0.04167 0.21025 -0.04236 C 0.1474 -0.04723 0.22361 -0.0419 0.08038 -0.04561 C 0.06927 -0.04584 0.04757 -0.05047 0.04757 -0.05023 C 0.02882 -0.05834 0.00556 -0.05533 -0.01458 -0.05533 L 0.00868 3.33333E-6 " pathEditMode="relative" rAng="0" ptsTypes="fffffffffffffffffffffff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8247" y="6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Document Sharing Choices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Email (1 at a time)- management of space</a:t>
            </a:r>
          </a:p>
          <a:p>
            <a:r>
              <a:rPr lang="en-US" dirty="0" smtClean="0">
                <a:hlinkClick r:id="rId2"/>
              </a:rPr>
              <a:t>Dropbox </a:t>
            </a:r>
            <a:r>
              <a:rPr lang="en-US" dirty="0" smtClean="0"/>
              <a:t>and related programs (good for larger files)</a:t>
            </a:r>
          </a:p>
          <a:p>
            <a:pPr lvl="1"/>
            <a:r>
              <a:rPr lang="en-US" dirty="0" smtClean="0"/>
              <a:t>Email links to file you place in the “public folder”</a:t>
            </a:r>
          </a:p>
          <a:p>
            <a:pPr lvl="1"/>
            <a:r>
              <a:rPr lang="en-US" dirty="0" smtClean="0"/>
              <a:t>Log into </a:t>
            </a:r>
            <a:r>
              <a:rPr lang="en-US" dirty="0"/>
              <a:t>D</a:t>
            </a:r>
            <a:r>
              <a:rPr lang="en-US" dirty="0" smtClean="0"/>
              <a:t>ropbox to access files when “the worst happens” </a:t>
            </a:r>
          </a:p>
          <a:p>
            <a:r>
              <a:rPr lang="en-US" dirty="0" smtClean="0"/>
              <a:t>Google documents (both sharers must have an account; however both may edit a single document.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8689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</TotalTime>
  <Words>1019</Words>
  <Application>Microsoft Office PowerPoint</Application>
  <PresentationFormat>On-screen Show (4:3)</PresentationFormat>
  <Paragraphs>150</Paragraphs>
  <Slides>18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Love at First Byte</vt:lpstr>
      <vt:lpstr>Getting to Know You…</vt:lpstr>
      <vt:lpstr>Go To Meeting</vt:lpstr>
      <vt:lpstr>Some Follow Up on GTM</vt:lpstr>
      <vt:lpstr>Email and Digital Etiquette…</vt:lpstr>
      <vt:lpstr>PowerPoint Presentation</vt:lpstr>
      <vt:lpstr>PowerPoint Presentation</vt:lpstr>
      <vt:lpstr>Email and Digital Etiquette…</vt:lpstr>
      <vt:lpstr>Document Sharing Choices</vt:lpstr>
      <vt:lpstr>Search Engines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More about Search Engines</vt:lpstr>
      <vt:lpstr>Social Networking</vt:lpstr>
      <vt:lpstr>Blogging and Creating a Presence on the Web…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Love at First Byte</dc:title>
  <dc:creator>Tamara Home</dc:creator>
  <cp:lastModifiedBy>Tamara Home</cp:lastModifiedBy>
  <cp:revision>36</cp:revision>
  <dcterms:created xsi:type="dcterms:W3CDTF">2011-06-30T15:22:29Z</dcterms:created>
  <dcterms:modified xsi:type="dcterms:W3CDTF">2011-07-22T01:50:23Z</dcterms:modified>
</cp:coreProperties>
</file>